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0C139-BFD3-4601-8D2B-E4890C1164C8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87D47-922D-4537-BD73-48E2E5991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0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518B4A1-9E0E-49AB-A35D-1838FFE7D4D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301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10/23/2015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67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10/23/2015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29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10/23/2015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3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86CBBA-C0CC-44FC-9E38-AC8F8EAE40B6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55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CA32705-770D-4CE2-8663-432479962FF4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539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6A91B7D-3504-47DE-9A12-9EA6B3A3BA7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46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EF0C3E-BABB-4E7C-9CD1-D2AFBFF0DD7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50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E38C34-5FD8-46F1-AB04-CD59CBC1C4D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964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ED83BFE-5719-46BA-BD4C-390A4FD187AD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37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28A12D6-D8CC-4D14-AC03-244A6D73CB7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871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9A228-EF2F-4938-B3EA-65B6813B9DA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729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4E59616-DE3A-469E-A622-407A13CD7C4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64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6AF782-19C1-4A5D-A560-BB3F7A61CAA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24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39EB19D-0438-4CCB-AE16-2CC9E67FA0F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42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3208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10000"/>
            <a:ext cx="99568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1" y="6400801"/>
            <a:ext cx="2645833" cy="3016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14801" y="6400801"/>
            <a:ext cx="3960284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401" y="6400801"/>
            <a:ext cx="2535767" cy="301625"/>
          </a:xfrm>
        </p:spPr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4"/>
            <a:ext cx="25908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4"/>
            <a:ext cx="7569200" cy="60467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4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103632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038600"/>
            <a:ext cx="103632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0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103632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3208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10000"/>
            <a:ext cx="99568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1" y="6400801"/>
            <a:ext cx="2645833" cy="3016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14801" y="6400801"/>
            <a:ext cx="3960284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401" y="6400801"/>
            <a:ext cx="2535767" cy="301625"/>
          </a:xfrm>
        </p:spPr>
        <p:txBody>
          <a:bodyPr/>
          <a:lstStyle>
            <a:lvl1pPr>
              <a:defRPr/>
            </a:lvl1pPr>
          </a:lstStyle>
          <a:p>
            <a:fld id="{A176888E-6771-4020-98D1-AC2C72794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52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CAB6D5-BE3F-43C2-9343-5E0A6CBB8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D69E4C-A912-4920-A143-E398E274A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121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DA0459-BC4A-46FD-8E5B-835D6C9BD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71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EF5ABB-FECC-43D0-B71B-2E2A5EEEF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849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E1AB10-2524-44BD-8A9C-0B97C0AF2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80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60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B73027-CEF2-40E7-ABA2-0B60D92FD1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332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A28595-48C4-4A64-886F-139453FF1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842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DC5DD4-7AD0-449E-B6FE-E1D4EAB03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347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2ED68F-1D3A-4FB4-8242-86CCECB19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345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277814"/>
            <a:ext cx="25908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7814"/>
            <a:ext cx="7569200" cy="60467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0E597C-779C-4360-AB86-504358890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254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103632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038600"/>
            <a:ext cx="10363200" cy="2286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ED763B-D4DA-4357-B78C-553417FE7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98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103632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93E4A3-A254-4ABD-A067-F83B9CEEE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73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08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6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5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1"/>
            <a:ext cx="2641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fld id="{7C106FD6-787C-4729-9E6C-3A4858F555E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42E8C04F-66C5-4EBF-9EA2-A868C264C49C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899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05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8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2059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80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10363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1"/>
            <a:ext cx="2641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4F57D5E5-87AE-45CF-92C1-B1F2E9C221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9797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NJ-1040 Overview</a:t>
            </a:r>
          </a:p>
        </p:txBody>
      </p:sp>
      <p:sp>
        <p:nvSpPr>
          <p:cNvPr id="798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NJ 1040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A7F2BDB-5F9B-4C55-B97C-2D1C9FFE621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30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Page 3</a:t>
            </a:r>
            <a:br>
              <a:rPr lang="en-US" altLang="en-US" smtClean="0"/>
            </a:br>
            <a:r>
              <a:rPr lang="en-US" altLang="en-US" sz="2700"/>
              <a:t>More Credits, Payments, Contributions, Refund/Owed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706348B-8CE3-424B-B2C7-C02D34D307B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909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524001"/>
            <a:ext cx="7772400" cy="3617913"/>
          </a:xfrm>
          <a:noFill/>
        </p:spPr>
      </p:pic>
      <p:pic>
        <p:nvPicPr>
          <p:cNvPr id="8909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334001"/>
            <a:ext cx="81057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376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NJ1040 Paper Page 4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8077200" cy="4724400"/>
          </a:xfrm>
        </p:spPr>
        <p:txBody>
          <a:bodyPr/>
          <a:lstStyle/>
          <a:p>
            <a:r>
              <a:rPr lang="en-US" altLang="en-US" smtClean="0"/>
              <a:t>NJ Paper Page 4 is the NJ 1040H – Property Tax Credit Application</a:t>
            </a:r>
          </a:p>
          <a:p>
            <a:pPr lvl="1"/>
            <a:r>
              <a:rPr lang="en-US" altLang="en-US" smtClean="0"/>
              <a:t>Not in TaxWise – Paper file only</a:t>
            </a:r>
          </a:p>
          <a:p>
            <a:pPr lvl="1"/>
            <a:r>
              <a:rPr lang="en-US" altLang="en-US" smtClean="0"/>
              <a:t>Used for certain taxpayers that do not file a NJ return but are entitled to a property tax credit</a:t>
            </a:r>
          </a:p>
          <a:p>
            <a:pPr lvl="1"/>
            <a:r>
              <a:rPr lang="en-US" altLang="en-US" smtClean="0"/>
              <a:t>Details to follow in Tax Law training modules</a:t>
            </a:r>
          </a:p>
          <a:p>
            <a:pPr lvl="1"/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24601"/>
            <a:ext cx="1676400" cy="39687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B53F445-FE68-4F07-AAD0-920AA23C772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60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415F533-78DD-49EB-9B69-5D0FD4D0DDF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114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524000"/>
            <a:ext cx="7848600" cy="2895600"/>
          </a:xfrm>
          <a:noFill/>
        </p:spPr>
      </p:pic>
      <p:pic>
        <p:nvPicPr>
          <p:cNvPr id="911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76962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833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 TaxWise NJ 1040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8077200" cy="4724400"/>
          </a:xfrm>
        </p:spPr>
        <p:txBody>
          <a:bodyPr/>
          <a:lstStyle/>
          <a:p>
            <a:r>
              <a:rPr lang="en-US" altLang="en-US" smtClean="0"/>
              <a:t>Page numbers in TaxWise do not match page numbers of the paper return, but all information is the same </a:t>
            </a:r>
          </a:p>
          <a:p>
            <a:r>
              <a:rPr lang="en-US" altLang="en-US" smtClean="0"/>
              <a:t>Most of the information is carried forward from the TaxWise Federal 1040 to the TaxWise NJ 1040</a:t>
            </a:r>
          </a:p>
          <a:p>
            <a:r>
              <a:rPr lang="en-US" altLang="en-US" smtClean="0"/>
              <a:t>NJ 1040 entries can be tricky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EBFF6C-3766-4BCB-BA24-0DD2CFF46DE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72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TaxWise NJ 1040 Entries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001000" cy="4724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The following items are the minimum required manually input entries: </a:t>
            </a:r>
          </a:p>
          <a:p>
            <a:pPr lvl="1">
              <a:defRPr/>
            </a:pPr>
            <a:r>
              <a:rPr lang="en-US" dirty="0" smtClean="0"/>
              <a:t>County/Municipality Code must be entered on page 1 of </a:t>
            </a:r>
            <a:r>
              <a:rPr lang="en-US" dirty="0" err="1" smtClean="0"/>
              <a:t>TaxWise</a:t>
            </a:r>
            <a:r>
              <a:rPr lang="en-US" dirty="0" smtClean="0"/>
              <a:t> NJ 1040</a:t>
            </a:r>
          </a:p>
          <a:p>
            <a:pPr lvl="1">
              <a:defRPr/>
            </a:pPr>
            <a:r>
              <a:rPr lang="en-US" dirty="0" smtClean="0"/>
              <a:t>Gubernatorial Election Fund Question must be answered on page 2 of </a:t>
            </a:r>
            <a:r>
              <a:rPr lang="en-US" dirty="0" err="1" smtClean="0"/>
              <a:t>TaxWise</a:t>
            </a:r>
            <a:r>
              <a:rPr lang="en-US" dirty="0" smtClean="0"/>
              <a:t> NJ 1040</a:t>
            </a:r>
          </a:p>
          <a:p>
            <a:pPr lvl="1">
              <a:defRPr/>
            </a:pPr>
            <a:r>
              <a:rPr lang="en-US" dirty="0" smtClean="0"/>
              <a:t>Property tax info for block/lot &amp; municipality code must be entered on page 3 of </a:t>
            </a:r>
            <a:r>
              <a:rPr lang="en-US" dirty="0" err="1" smtClean="0"/>
              <a:t>TaxWise</a:t>
            </a:r>
            <a:r>
              <a:rPr lang="en-US" dirty="0" smtClean="0"/>
              <a:t> NJ 1040</a:t>
            </a:r>
          </a:p>
          <a:p>
            <a:pPr lvl="1">
              <a:defRPr/>
            </a:pPr>
            <a:r>
              <a:rPr lang="en-US" dirty="0" smtClean="0"/>
              <a:t>Use tax due on out-of-state purchases must be entered on page 3 of </a:t>
            </a:r>
            <a:r>
              <a:rPr lang="en-US" dirty="0" err="1" smtClean="0"/>
              <a:t>TaxWise</a:t>
            </a:r>
            <a:r>
              <a:rPr lang="en-US" dirty="0" smtClean="0"/>
              <a:t> NJ 1040</a:t>
            </a:r>
          </a:p>
          <a:p>
            <a:pPr lvl="1">
              <a:defRPr/>
            </a:pPr>
            <a:r>
              <a:rPr lang="en-US" dirty="0" smtClean="0"/>
              <a:t>Worksheet F Property Tax Deduction/Credit info must be entered on page 3 of the </a:t>
            </a:r>
            <a:r>
              <a:rPr lang="en-US" dirty="0" err="1" smtClean="0"/>
              <a:t>TaxWise</a:t>
            </a:r>
            <a:r>
              <a:rPr lang="en-US" dirty="0" smtClean="0"/>
              <a:t> NJ 1040 </a:t>
            </a:r>
          </a:p>
          <a:p>
            <a:pPr lvl="1">
              <a:defRPr/>
            </a:pPr>
            <a:r>
              <a:rPr lang="en-US" dirty="0" smtClean="0"/>
              <a:t>NJ DD Worksheet must be completed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248401"/>
            <a:ext cx="1828800" cy="47307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1AF1606-303B-4A11-BBEE-813D32D4A7E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99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for Familiarization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Familiarization we are entering just basic NJ items</a:t>
            </a:r>
          </a:p>
          <a:p>
            <a:r>
              <a:rPr lang="en-US" altLang="en-US" smtClean="0"/>
              <a:t>Resource for NJ 1040 is “New Jersey Special Handling” document found on the TaxPrep4Free.org web site </a:t>
            </a:r>
          </a:p>
          <a:p>
            <a:r>
              <a:rPr lang="en-US" altLang="en-US" smtClean="0"/>
              <a:t>More detail on NJ coming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24601"/>
            <a:ext cx="1905000" cy="39687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3314F65-4A60-4F92-9993-04817EF6783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3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Paper Page 1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8077200" cy="4267200"/>
          </a:xfrm>
        </p:spPr>
        <p:txBody>
          <a:bodyPr/>
          <a:lstStyle/>
          <a:p>
            <a:r>
              <a:rPr lang="en-US" altLang="en-US" smtClean="0"/>
              <a:t>Page I of the Paper NJ 1040 Tax Form includes</a:t>
            </a:r>
          </a:p>
          <a:p>
            <a:pPr lvl="1"/>
            <a:r>
              <a:rPr lang="en-US" altLang="en-US" smtClean="0"/>
              <a:t>Taxpayer personal information</a:t>
            </a:r>
          </a:p>
          <a:p>
            <a:pPr lvl="1"/>
            <a:r>
              <a:rPr lang="en-US" altLang="en-US" smtClean="0"/>
              <a:t>County/Municipality Code</a:t>
            </a:r>
          </a:p>
          <a:p>
            <a:pPr lvl="1"/>
            <a:r>
              <a:rPr lang="en-US" altLang="en-US" smtClean="0"/>
              <a:t>NJ Filing Status</a:t>
            </a:r>
          </a:p>
          <a:p>
            <a:pPr lvl="1"/>
            <a:r>
              <a:rPr lang="en-US" altLang="en-US" smtClean="0"/>
              <a:t>Exemptions</a:t>
            </a:r>
          </a:p>
          <a:p>
            <a:pPr lvl="1"/>
            <a:r>
              <a:rPr lang="en-US" altLang="en-US" smtClean="0"/>
              <a:t>Dependent information</a:t>
            </a:r>
          </a:p>
          <a:p>
            <a:pPr lvl="1"/>
            <a:r>
              <a:rPr lang="en-US" altLang="en-US" smtClean="0"/>
              <a:t>Gubernatorial Election Fund Check Boxes</a:t>
            </a:r>
          </a:p>
          <a:p>
            <a:pPr lvl="1"/>
            <a:r>
              <a:rPr lang="en-US" altLang="en-US" smtClean="0"/>
              <a:t>Signature Box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BB2E53-4D3D-40C2-8726-479B0160A10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97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600200"/>
            <a:ext cx="7924800" cy="4800600"/>
          </a:xfrm>
          <a:noFill/>
        </p:spPr>
      </p:pic>
      <p:sp>
        <p:nvSpPr>
          <p:cNvPr id="81923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Paper Page 1</a:t>
            </a:r>
            <a:br>
              <a:rPr lang="en-US" altLang="en-US" smtClean="0"/>
            </a:br>
            <a:r>
              <a:rPr lang="en-US" altLang="en-US" sz="2200"/>
              <a:t>Personal Information, Municipality Code, Filing Status, Exemptions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26470B5-8460-4113-839D-5371E036B12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91000" y="2270126"/>
            <a:ext cx="5791200" cy="18446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09800" y="4419601"/>
            <a:ext cx="2667000" cy="19351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53000" y="4419600"/>
            <a:ext cx="5029200" cy="1982788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33600" y="3657600"/>
            <a:ext cx="1981200" cy="381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33600" y="2514600"/>
            <a:ext cx="1905000" cy="1143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129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1" y="1600200"/>
            <a:ext cx="7883525" cy="4724400"/>
          </a:xfrm>
          <a:noFill/>
        </p:spPr>
      </p:pic>
      <p:sp>
        <p:nvSpPr>
          <p:cNvPr id="82947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Paper Page 1</a:t>
            </a:r>
            <a:br>
              <a:rPr lang="en-US" altLang="en-US" smtClean="0"/>
            </a:br>
            <a:r>
              <a:rPr lang="en-US" altLang="en-US" sz="2200"/>
              <a:t>Dependents, Gubernatorial Election Question, Signature 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E5810EF-87BD-412A-813E-0665F57B53F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1600200"/>
            <a:ext cx="6781800" cy="1524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0" y="3200401"/>
            <a:ext cx="7467600" cy="511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133600" y="3962400"/>
            <a:ext cx="7924800" cy="9906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80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Paper Page 2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8077200" cy="4724400"/>
          </a:xfrm>
        </p:spPr>
        <p:txBody>
          <a:bodyPr/>
          <a:lstStyle/>
          <a:p>
            <a:r>
              <a:rPr lang="en-US" altLang="en-US" smtClean="0"/>
              <a:t>Page 2 of the Paper NJ 1040 Tax Form includes</a:t>
            </a:r>
          </a:p>
          <a:p>
            <a:pPr lvl="1"/>
            <a:r>
              <a:rPr lang="en-US" altLang="en-US" smtClean="0"/>
              <a:t>Income</a:t>
            </a:r>
          </a:p>
          <a:p>
            <a:pPr lvl="1"/>
            <a:r>
              <a:rPr lang="en-US" altLang="en-US" smtClean="0"/>
              <a:t>Exclusions</a:t>
            </a:r>
          </a:p>
          <a:p>
            <a:pPr lvl="1"/>
            <a:r>
              <a:rPr lang="en-US" altLang="en-US" smtClean="0"/>
              <a:t>Exemptions</a:t>
            </a:r>
          </a:p>
          <a:p>
            <a:pPr lvl="1"/>
            <a:r>
              <a:rPr lang="en-US" altLang="en-US" smtClean="0"/>
              <a:t>Deductions</a:t>
            </a:r>
          </a:p>
          <a:p>
            <a:pPr lvl="1"/>
            <a:r>
              <a:rPr lang="en-US" altLang="en-US" smtClean="0"/>
              <a:t>NJ Taxable income</a:t>
            </a:r>
          </a:p>
          <a:p>
            <a:pPr lvl="1"/>
            <a:r>
              <a:rPr lang="en-US" altLang="en-US" smtClean="0"/>
              <a:t>NJ Tax</a:t>
            </a:r>
          </a:p>
          <a:p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CF61678-7E2B-4422-9EF9-E89847B1F9B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9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NJ 1040 Paper Page 2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ncome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FB9D20-0060-4A1B-931E-198E752BB7E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49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524000"/>
            <a:ext cx="7772400" cy="4876800"/>
          </a:xfrm>
          <a:noFill/>
        </p:spPr>
      </p:pic>
    </p:spTree>
    <p:extLst>
      <p:ext uri="{BB962C8B-B14F-4D97-AF65-F5344CB8AC3E}">
        <p14:creationId xmlns:p14="http://schemas.microsoft.com/office/powerpoint/2010/main" val="25782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NJ 1040 Paper Page 2</a:t>
            </a:r>
            <a:br>
              <a:rPr lang="en-US" dirty="0" smtClean="0"/>
            </a:br>
            <a:r>
              <a:rPr lang="en-US" sz="2900" dirty="0"/>
              <a:t>Exclusions, Exemptions, Deductions, Taxable Income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91850D0-E2DB-4356-8CC2-8ACEE4E745A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602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524001"/>
            <a:ext cx="8077200" cy="4786313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46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NJ 1040 Paper Page 3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8001000" cy="4724400"/>
          </a:xfrm>
        </p:spPr>
        <p:txBody>
          <a:bodyPr/>
          <a:lstStyle/>
          <a:p>
            <a:r>
              <a:rPr lang="en-US" altLang="en-US" sz="3000"/>
              <a:t>Page 3 of the Paper NJ 1040 Tax Form includes</a:t>
            </a:r>
          </a:p>
          <a:p>
            <a:pPr lvl="1"/>
            <a:r>
              <a:rPr lang="en-US" altLang="en-US" smtClean="0"/>
              <a:t>Tax</a:t>
            </a:r>
          </a:p>
          <a:p>
            <a:pPr lvl="1"/>
            <a:r>
              <a:rPr lang="en-US" altLang="en-US" smtClean="0"/>
              <a:t>Credits</a:t>
            </a:r>
          </a:p>
          <a:p>
            <a:pPr lvl="1"/>
            <a:r>
              <a:rPr lang="en-US" altLang="en-US" smtClean="0"/>
              <a:t>Use tax on out-of-state purchases</a:t>
            </a:r>
          </a:p>
          <a:p>
            <a:pPr lvl="1"/>
            <a:r>
              <a:rPr lang="en-US" altLang="en-US" smtClean="0"/>
              <a:t>Payments</a:t>
            </a:r>
          </a:p>
          <a:p>
            <a:pPr lvl="1"/>
            <a:r>
              <a:rPr lang="en-US" altLang="en-US" smtClean="0"/>
              <a:t>Penalties</a:t>
            </a:r>
          </a:p>
          <a:p>
            <a:pPr lvl="1"/>
            <a:r>
              <a:rPr lang="en-US" altLang="en-US" smtClean="0"/>
              <a:t>Amount owed</a:t>
            </a:r>
          </a:p>
          <a:p>
            <a:pPr lvl="1"/>
            <a:r>
              <a:rPr lang="en-US" altLang="en-US" smtClean="0"/>
              <a:t>Contributions</a:t>
            </a:r>
          </a:p>
          <a:p>
            <a:pPr lvl="1"/>
            <a:r>
              <a:rPr lang="en-US" altLang="en-US" smtClean="0"/>
              <a:t>Amount to be refunded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2785F23-32AC-4EF2-B6C6-594D6CDDBFD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41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600200"/>
            <a:ext cx="8077200" cy="44958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7813"/>
            <a:ext cx="8077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NJ 1040 Paper Page 3</a:t>
            </a:r>
            <a:br>
              <a:rPr lang="en-US" dirty="0" smtClean="0"/>
            </a:br>
            <a:r>
              <a:rPr lang="en-US" sz="3600" dirty="0"/>
              <a:t>Tax, Credits, Use Tax &amp; Penalties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B367B29-CC68-4964-BE2F-6DACAE3AE72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33600" y="3124200"/>
            <a:ext cx="6705600" cy="381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09800" y="4876800"/>
            <a:ext cx="6934200" cy="3048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121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8" grpId="0" animBg="1"/>
      <p:bldP spid="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4.3|1.1|14.2|0.8|14.3|1|3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0.5|0.7|21.6|1.1|1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8.7|1.2|19.2|1.2|56.4|1.1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62.8"/>
</p:tagLst>
</file>

<file path=ppt/theme/theme1.xml><?xml version="1.0" encoding="utf-8"?>
<a:theme xmlns:a="http://schemas.openxmlformats.org/drawingml/2006/main" name="AARP Sliodes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ARP Sliodes" id="{EDA59B95-1652-443C-8749-FF2BDB1F45BD}" vid="{28A2385A-E5B6-40A9-AB60-E6C8C0EB9D01}"/>
    </a:ext>
  </a:extLst>
</a:theme>
</file>

<file path=ppt/theme/theme2.xml><?xml version="1.0" encoding="utf-8"?>
<a:theme xmlns:a="http://schemas.openxmlformats.org/drawingml/2006/main" name="1_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AARP Sliodes</Template>
  <TotalTime>1</TotalTime>
  <Words>386</Words>
  <Application>Microsoft Office PowerPoint</Application>
  <PresentationFormat>Widescreen</PresentationFormat>
  <Paragraphs>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AARP Sliodes</vt:lpstr>
      <vt:lpstr>1_NJ Template 06</vt:lpstr>
      <vt:lpstr>NJ-1040 Overview</vt:lpstr>
      <vt:lpstr>NJ 1040 Paper Page 1</vt:lpstr>
      <vt:lpstr>NJ 1040 Paper Page 1 Personal Information, Municipality Code, Filing Status, Exemptions</vt:lpstr>
      <vt:lpstr>NJ 1040 Paper Page 1 Dependents, Gubernatorial Election Question, Signature Line</vt:lpstr>
      <vt:lpstr>NJ 1040 Paper Page 2</vt:lpstr>
      <vt:lpstr>NJ 1040 Paper Page 2 Income</vt:lpstr>
      <vt:lpstr>NJ 1040 Paper Page 2 Exclusions, Exemptions, Deductions, Taxable Income</vt:lpstr>
      <vt:lpstr>NJ 1040 Paper Page 3</vt:lpstr>
      <vt:lpstr>NJ 1040 Paper Page 3 Tax, Credits, Use Tax &amp; Penalties</vt:lpstr>
      <vt:lpstr>NJ 1040 Page 3 More Credits, Payments, Contributions, Refund/Owed</vt:lpstr>
      <vt:lpstr>NJ1040 Paper Page 4</vt:lpstr>
      <vt:lpstr>NJ 1040H</vt:lpstr>
      <vt:lpstr> TaxWise NJ 1040</vt:lpstr>
      <vt:lpstr>TaxWise NJ 1040 Entries</vt:lpstr>
      <vt:lpstr>NJ 1040 for Familiarization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NJ-1040 Overview</dc:title>
  <dc:creator>Harry Bonfanti</dc:creator>
  <cp:lastModifiedBy>Harry Bonfanti</cp:lastModifiedBy>
  <cp:revision>1</cp:revision>
  <dcterms:created xsi:type="dcterms:W3CDTF">2015-10-23T23:35:09Z</dcterms:created>
  <dcterms:modified xsi:type="dcterms:W3CDTF">2015-10-23T23:36:16Z</dcterms:modified>
</cp:coreProperties>
</file>